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96" r:id="rId2"/>
    <p:sldId id="291" r:id="rId3"/>
    <p:sldId id="301" r:id="rId4"/>
    <p:sldId id="289" r:id="rId5"/>
    <p:sldId id="297" r:id="rId6"/>
    <p:sldId id="298" r:id="rId7"/>
    <p:sldId id="302" r:id="rId8"/>
    <p:sldId id="309" r:id="rId9"/>
    <p:sldId id="299" r:id="rId10"/>
    <p:sldId id="310" r:id="rId11"/>
    <p:sldId id="339" r:id="rId12"/>
    <p:sldId id="340" r:id="rId13"/>
    <p:sldId id="341" r:id="rId14"/>
    <p:sldId id="342" r:id="rId15"/>
    <p:sldId id="365" r:id="rId16"/>
    <p:sldId id="338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04" r:id="rId34"/>
    <p:sldId id="359" r:id="rId35"/>
    <p:sldId id="360" r:id="rId36"/>
    <p:sldId id="361" r:id="rId37"/>
    <p:sldId id="362" r:id="rId38"/>
    <p:sldId id="363" r:id="rId39"/>
    <p:sldId id="364" r:id="rId40"/>
    <p:sldId id="326" r:id="rId41"/>
    <p:sldId id="307" r:id="rId42"/>
    <p:sldId id="369" r:id="rId43"/>
    <p:sldId id="368" r:id="rId44"/>
    <p:sldId id="370" r:id="rId45"/>
    <p:sldId id="372" r:id="rId46"/>
    <p:sldId id="366" r:id="rId47"/>
    <p:sldId id="367" r:id="rId48"/>
    <p:sldId id="285" r:id="rId49"/>
    <p:sldId id="256" r:id="rId5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840771D-E09E-4810-A2F3-570054CB8549}">
          <p14:sldIdLst>
            <p14:sldId id="296"/>
            <p14:sldId id="291"/>
          </p14:sldIdLst>
        </p14:section>
        <p14:section name="Introduction" id="{4EEE2F78-21A8-409B-A25D-514941DB3977}">
          <p14:sldIdLst>
            <p14:sldId id="301"/>
            <p14:sldId id="289"/>
            <p14:sldId id="297"/>
            <p14:sldId id="298"/>
          </p14:sldIdLst>
        </p14:section>
        <p14:section name="Setup" id="{125A3ECF-E98E-43C4-8E80-4D054868E2FE}">
          <p14:sldIdLst>
            <p14:sldId id="302"/>
            <p14:sldId id="309"/>
            <p14:sldId id="299"/>
            <p14:sldId id="310"/>
            <p14:sldId id="339"/>
            <p14:sldId id="340"/>
            <p14:sldId id="341"/>
            <p14:sldId id="342"/>
          </p14:sldIdLst>
        </p14:section>
        <p14:section name="Main-Flow" id="{BEDA1A52-7CCD-42BB-9104-57161AFA476B}">
          <p14:sldIdLst>
            <p14:sldId id="365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ub-Flow" id="{BCFF1968-EE27-4B80-A222-262C2EC5792D}">
          <p14:sldIdLst>
            <p14:sldId id="304"/>
            <p14:sldId id="359"/>
            <p14:sldId id="360"/>
            <p14:sldId id="361"/>
            <p14:sldId id="362"/>
            <p14:sldId id="363"/>
            <p14:sldId id="364"/>
            <p14:sldId id="326"/>
          </p14:sldIdLst>
        </p14:section>
        <p14:section name="Performance evaluation" id="{E2FC7848-03CD-4FF3-9B2C-8DEE75E90258}">
          <p14:sldIdLst>
            <p14:sldId id="307"/>
            <p14:sldId id="369"/>
            <p14:sldId id="368"/>
            <p14:sldId id="370"/>
            <p14:sldId id="372"/>
          </p14:sldIdLst>
        </p14:section>
        <p14:section name="Future work" id="{1C085E3D-F89E-498C-94AE-4F1E2D744E31}">
          <p14:sldIdLst>
            <p14:sldId id="366"/>
            <p14:sldId id="367"/>
          </p14:sldIdLst>
        </p14:section>
        <p14:section name="End" id="{36BBD481-59D0-4389-9156-93246BE412C9}">
          <p14:sldIdLst>
            <p14:sldId id="285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71" autoAdjust="0"/>
  </p:normalViewPr>
  <p:slideViewPr>
    <p:cSldViewPr snapToGrid="0" showGuides="1">
      <p:cViewPr varScale="1">
        <p:scale>
          <a:sx n="91" d="100"/>
          <a:sy n="91" d="100"/>
        </p:scale>
        <p:origin x="576" y="7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27.08.2020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27.08.2020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MPTCP: Usage of all available network interfaces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SCION: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18420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Want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illustrate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370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-&gt; Was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.</a:t>
            </a:r>
          </a:p>
          <a:p>
            <a:pPr rtl="0"/>
            <a:r>
              <a:rPr lang="de-DE" dirty="0"/>
              <a:t>-&gt;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a </a:t>
            </a:r>
            <a:r>
              <a:rPr lang="de-DE" dirty="0" err="1"/>
              <a:t>sanity</a:t>
            </a:r>
            <a:r>
              <a:rPr lang="de-DE" dirty="0"/>
              <a:t> check</a:t>
            </a:r>
          </a:p>
          <a:p>
            <a:pPr rtl="0"/>
            <a:r>
              <a:rPr lang="de-DE" dirty="0"/>
              <a:t>-&gt; High </a:t>
            </a:r>
            <a:r>
              <a:rPr lang="de-DE" dirty="0" err="1"/>
              <a:t>deviation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performances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(</a:t>
            </a:r>
            <a:r>
              <a:rPr lang="de-DE" dirty="0" err="1"/>
              <a:t>short</a:t>
            </a:r>
            <a:r>
              <a:rPr lang="de-DE" dirty="0"/>
              <a:t> inter-European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overseas</a:t>
            </a:r>
            <a:r>
              <a:rPr lang="de-DE" dirty="0"/>
              <a:t>), </a:t>
            </a:r>
            <a:r>
              <a:rPr lang="de-DE" dirty="0" err="1"/>
              <a:t>butshape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sames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296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090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3717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Conduction of revision cycles: For the implementation of Shila, still prototype character, further testing and revision cycles too increase its quality and performance.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Addition of flexibility: In current state, user has to supply mapping upon start-up of Shila, not really practicable, goal to find / implement ways to make this more flexible, one possible approach could for example be to provide the necessary option via IP socket options. Would then require a wrapper around the default TCP API…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Side-by-side approach: Does not interfere with a users known working environment, facilitates the development of SCION, user can just support from the use of it.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002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Shila.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shim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„Shila“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228600" indent="-228600" rtl="0">
              <a:buAutoNum type="arabicPeriod"/>
            </a:pPr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, 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TCP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alot</a:t>
            </a: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/>
              <a:t>Connection </a:t>
            </a:r>
            <a:r>
              <a:rPr lang="de-DE" dirty="0" err="1"/>
              <a:t>with</a:t>
            </a:r>
            <a:r>
              <a:rPr lang="de-DE" dirty="0"/>
              <a:t> MPTCP </a:t>
            </a:r>
            <a:r>
              <a:rPr lang="de-DE" dirty="0" err="1"/>
              <a:t>over</a:t>
            </a:r>
            <a:r>
              <a:rPr lang="de-DE" dirty="0"/>
              <a:t> SCION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paths</a:t>
            </a:r>
            <a:r>
              <a:rPr lang="de-DE" dirty="0"/>
              <a:t> (</a:t>
            </a:r>
            <a:r>
              <a:rPr lang="de-DE" dirty="0" err="1"/>
              <a:t>redundancy</a:t>
            </a:r>
            <a:r>
              <a:rPr lang="de-DE" dirty="0"/>
              <a:t>)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is just </a:t>
            </a:r>
            <a:r>
              <a:rPr lang="de-DE" dirty="0" err="1"/>
              <a:t>one</a:t>
            </a:r>
            <a:r>
              <a:rPr lang="de-DE" dirty="0"/>
              <a:t> real interface </a:t>
            </a:r>
            <a:r>
              <a:rPr lang="de-DE" dirty="0" err="1"/>
              <a:t>available</a:t>
            </a:r>
            <a:r>
              <a:rPr lang="de-DE" dirty="0"/>
              <a:t> (at least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redundance</a:t>
            </a:r>
            <a:r>
              <a:rPr lang="de-DE" dirty="0"/>
              <a:t>, not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redudancy</a:t>
            </a:r>
            <a:r>
              <a:rPr lang="de-DE" dirty="0"/>
              <a:t>)</a:t>
            </a:r>
          </a:p>
          <a:p>
            <a:pPr marL="228600" indent="-228600" rtl="0">
              <a:buAutoNum type="arabicPeriod" startAt="2"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consevative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contol</a:t>
            </a:r>
            <a:r>
              <a:rPr lang="de-DE" dirty="0"/>
              <a:t>, w.r.t </a:t>
            </a:r>
            <a:r>
              <a:rPr lang="de-DE" dirty="0" err="1"/>
              <a:t>fairness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Want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illustrate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1C5176-E5B5-41AD-AC06-B1EC47E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6F3FAD-68B4-4F01-8588-087A8807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 of interest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64FF721-7188-400E-800A-75C35C35AEFE}"/>
              </a:ext>
            </a:extLst>
          </p:cNvPr>
          <p:cNvGrpSpPr/>
          <p:nvPr/>
        </p:nvGrpSpPr>
        <p:grpSpPr>
          <a:xfrm>
            <a:off x="1240116" y="2504100"/>
            <a:ext cx="8474621" cy="1849800"/>
            <a:chOff x="1278978" y="2229155"/>
            <a:chExt cx="8474621" cy="184980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162BCE6-C148-4F12-B9B7-5C69D13971E4}"/>
                </a:ext>
              </a:extLst>
            </p:cNvPr>
            <p:cNvSpPr/>
            <p:nvPr/>
          </p:nvSpPr>
          <p:spPr>
            <a:xfrm>
              <a:off x="2142510" y="2229155"/>
              <a:ext cx="7611089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does the performance behave in relation to the </a:t>
              </a:r>
            </a:p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number of paths used for a connection?</a:t>
              </a: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AA613E4-753B-418C-A0D4-01E09F4D0393}"/>
                </a:ext>
              </a:extLst>
            </p:cNvPr>
            <p:cNvSpPr/>
            <p:nvPr/>
          </p:nvSpPr>
          <p:spPr>
            <a:xfrm>
              <a:off x="2142510" y="3655067"/>
              <a:ext cx="761108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well does Shila compare to QUIC over SCION?</a:t>
              </a:r>
              <a:endPara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C40C8EB-D614-42D1-AA87-72B399F8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A3AEA3-C4E3-41EB-8A9C-F73509DA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4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8" y="1486882"/>
            <a:ext cx="8474622" cy="3971304"/>
            <a:chOff x="1278977" y="2229155"/>
            <a:chExt cx="8474622" cy="397130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Infrastructure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Three custom ASes within the SCIONLab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Shorter inter-European and longer overseas connection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09" y="3540626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Measure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Goodput with iPerf3 as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Throughput computed offline from packet capture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923186"/>
              <a:ext cx="7611089" cy="1277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Methodology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 for 30 s between dinstinct ASes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Variation in the number of paths used (1,2,4,6,8)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10 repetitions per fixed set of parameters, random order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3747679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5220732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649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44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6721507" y="2836530"/>
            <a:ext cx="4931153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endParaRPr lang="da-DK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 increase in the number of paths leads to an increase of the average goodput.</a:t>
            </a:r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FDD1E90-2F69-4C2A-AD83-3940AE6F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7" y="1788384"/>
            <a:ext cx="5330963" cy="3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1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45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3234915" y="4579483"/>
            <a:ext cx="6439084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compare to QUIC over SCION?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 gets outperformed by QUIC over SCION with respect to goodput as well as overhead.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2A42AA79-C399-41C6-BB98-D31CCB91D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35216"/>
              </p:ext>
            </p:extLst>
          </p:nvPr>
        </p:nvGraphicFramePr>
        <p:xfrm>
          <a:off x="3255619" y="1986731"/>
          <a:ext cx="5682592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00689">
                  <a:extLst>
                    <a:ext uri="{9D8B030D-6E8A-4147-A177-3AD203B41FA5}">
                      <a16:colId xmlns:a16="http://schemas.microsoft.com/office/drawing/2014/main" val="1576727876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458705554"/>
                    </a:ext>
                  </a:extLst>
                </a:gridCol>
                <a:gridCol w="1240220">
                  <a:extLst>
                    <a:ext uri="{9D8B030D-6E8A-4147-A177-3AD203B41FA5}">
                      <a16:colId xmlns:a16="http://schemas.microsoft.com/office/drawing/2014/main" val="574408110"/>
                    </a:ext>
                  </a:extLst>
                </a:gridCol>
                <a:gridCol w="1234247">
                  <a:extLst>
                    <a:ext uri="{9D8B030D-6E8A-4147-A177-3AD203B41FA5}">
                      <a16:colId xmlns:a16="http://schemas.microsoft.com/office/drawing/2014/main" val="613206242"/>
                    </a:ext>
                  </a:extLst>
                </a:gridCol>
                <a:gridCol w="1487932">
                  <a:extLst>
                    <a:ext uri="{9D8B030D-6E8A-4147-A177-3AD203B41FA5}">
                      <a16:colId xmlns:a16="http://schemas.microsoft.com/office/drawing/2014/main" val="51289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Paths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25400" cmpd="sng"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Shila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QUIC over SCION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76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98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10.75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17.45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5.91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33.31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36.82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3.62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6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12.74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5.53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19.37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8.36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01201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1ABB43E4-E651-4AF1-A7F3-9D758FF90C31}"/>
              </a:ext>
            </a:extLst>
          </p:cNvPr>
          <p:cNvSpPr/>
          <p:nvPr/>
        </p:nvSpPr>
        <p:spPr>
          <a:xfrm>
            <a:off x="8306840" y="3552273"/>
            <a:ext cx="63137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15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MBits/s</a:t>
            </a:r>
          </a:p>
        </p:txBody>
      </p:sp>
    </p:spTree>
    <p:extLst>
      <p:ext uri="{BB962C8B-B14F-4D97-AF65-F5344CB8AC3E}">
        <p14:creationId xmlns:p14="http://schemas.microsoft.com/office/powerpoint/2010/main" val="3509337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Future work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1064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next?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47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7516587" y="1804150"/>
            <a:ext cx="3340607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Side-by-side approach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over conventional Internet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Sub-flow(s) over SCION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FA3CB0E-2F37-481B-A3B5-64C7991A362E}"/>
              </a:ext>
            </a:extLst>
          </p:cNvPr>
          <p:cNvGrpSpPr/>
          <p:nvPr/>
        </p:nvGrpSpPr>
        <p:grpSpPr>
          <a:xfrm>
            <a:off x="827036" y="3665562"/>
            <a:ext cx="4774984" cy="1446550"/>
            <a:chOff x="911116" y="3132205"/>
            <a:chExt cx="4774984" cy="144655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1764138" y="3132205"/>
              <a:ext cx="3921962" cy="1446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Addition of flexibility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Provide mapping betwenn TCP and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destination address upon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Remove need for namespaces  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9B8C7BA-4421-42EB-81B8-64A93DA2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346236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9833D8-5D30-4311-B568-E0DC7B7094E5}"/>
              </a:ext>
            </a:extLst>
          </p:cNvPr>
          <p:cNvGrpSpPr/>
          <p:nvPr/>
        </p:nvGrpSpPr>
        <p:grpSpPr>
          <a:xfrm>
            <a:off x="827036" y="1804151"/>
            <a:ext cx="4270484" cy="954107"/>
            <a:chOff x="911116" y="1804151"/>
            <a:chExt cx="4270484" cy="954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1764135" y="1804151"/>
              <a:ext cx="3417465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Conduction of revision cycles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Improve implementation of Shila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Further testing 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8DD6B0-DD08-4CB1-A5A2-7FBBBAD7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2011203"/>
              <a:ext cx="540000" cy="54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2F01-4809-4BF8-B245-83D839B95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3" y="3175572"/>
            <a:ext cx="4681841" cy="21803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320661-E749-4072-B874-738C75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69" y="201120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5A52CC4-807F-40C3-BBBE-C14F5F80F758}"/>
              </a:ext>
            </a:extLst>
          </p:cNvPr>
          <p:cNvGrpSpPr/>
          <p:nvPr/>
        </p:nvGrpSpPr>
        <p:grpSpPr>
          <a:xfrm>
            <a:off x="1289489" y="2050728"/>
            <a:ext cx="8485130" cy="2836436"/>
            <a:chOff x="1289489" y="2208380"/>
            <a:chExt cx="8485130" cy="283643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2163530" y="2208380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Facilitates promotion and development of SCION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Straightforward use TCP applications over SCION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2163530" y="3311127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Benefit for endpoints with MPTCP support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Increase of redundancy thanks to multiple paths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DDE9265-C3B4-4ECF-B064-6BC149EE90F7}"/>
                </a:ext>
              </a:extLst>
            </p:cNvPr>
            <p:cNvSpPr/>
            <p:nvPr/>
          </p:nvSpPr>
          <p:spPr>
            <a:xfrm>
              <a:off x="2163529" y="441387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Potential through mediating role of Shila in between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Shila is aware and under control of paths used through SCION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D2F9C2-8094-47E3-BB64-6C4BB687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9" y="3356598"/>
              <a:ext cx="540000" cy="5400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87EF774F-2653-4BC5-89AC-97B73469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2096199"/>
            <a:ext cx="540000" cy="54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A550ACE-2DC6-4B6D-B5F9-6D84ABDC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43016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9" y="2046797"/>
            <a:ext cx="8474621" cy="3159601"/>
            <a:chOff x="1278978" y="2229155"/>
            <a:chExt cx="8474621" cy="315960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Setup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Getting Shila ready to mediate between MPTCP and SCION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10" y="3331902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Establish the connection between client and server of a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Main-Flow and Sub-Flows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75781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Operational mode once connection is up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666" y="4803285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1418</Words>
  <Application>Microsoft Office PowerPoint</Application>
  <PresentationFormat>Breitbild</PresentationFormat>
  <Paragraphs>381</Paragraphs>
  <Slides>49</Slides>
  <Notes>49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Century Gothic</vt:lpstr>
      <vt:lpstr>Segoe UI Light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Shila    as a girls’ name means ”blind”. Shila is a varian form of Sheila  (Irish, Gaelic): version of Sile.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2020-08-27T09:23:52Z</dcterms:modified>
</cp:coreProperties>
</file>